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5"/>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09" r:id="rId20"/>
    <p:sldId id="313" r:id="rId21"/>
    <p:sldId id="411" r:id="rId22"/>
    <p:sldId id="314" r:id="rId23"/>
    <p:sldId id="315" r:id="rId24"/>
    <p:sldId id="413" r:id="rId25"/>
    <p:sldId id="417" r:id="rId26"/>
    <p:sldId id="393" r:id="rId27"/>
    <p:sldId id="317" r:id="rId28"/>
    <p:sldId id="263" r:id="rId29"/>
    <p:sldId id="400" r:id="rId30"/>
    <p:sldId id="377" r:id="rId31"/>
    <p:sldId id="378" r:id="rId32"/>
    <p:sldId id="382" r:id="rId33"/>
    <p:sldId id="383" r:id="rId34"/>
    <p:sldId id="385" r:id="rId35"/>
    <p:sldId id="261" r:id="rId36"/>
    <p:sldId id="401" r:id="rId37"/>
    <p:sldId id="402" r:id="rId38"/>
    <p:sldId id="384" r:id="rId39"/>
    <p:sldId id="390" r:id="rId40"/>
    <p:sldId id="425" r:id="rId41"/>
    <p:sldId id="404" r:id="rId42"/>
    <p:sldId id="426" r:id="rId43"/>
    <p:sldId id="421" r:id="rId44"/>
    <p:sldId id="419" r:id="rId45"/>
    <p:sldId id="420" r:id="rId46"/>
    <p:sldId id="429" r:id="rId47"/>
    <p:sldId id="407" r:id="rId48"/>
    <p:sldId id="408" r:id="rId49"/>
    <p:sldId id="422" r:id="rId50"/>
    <p:sldId id="260" r:id="rId51"/>
    <p:sldId id="423" r:id="rId52"/>
    <p:sldId id="424" r:id="rId53"/>
    <p:sldId id="262" r:id="rId5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94660"/>
  </p:normalViewPr>
  <p:slideViewPr>
    <p:cSldViewPr snapToGrid="0" snapToObjects="1">
      <p:cViewPr varScale="1">
        <p:scale>
          <a:sx n="66" d="100"/>
          <a:sy n="66" d="100"/>
        </p:scale>
        <p:origin x="79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27/02/2025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38927F-EE5F-99E4-5FD0-47B43C9AE14B}"/>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12952018-A0F3-11F0-33B7-050A2DEE75A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A0B5F152-C0E5-C173-862F-730061BCF3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DAEF4D1-F4FF-608A-C5AC-C6C95D107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296270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22</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BDCABE9-78AA-890C-4AE4-C7DA2D5B0439}"/>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C8980CF2-CA93-B5EE-E8A7-38A5D35EFF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1C7FE44-CE20-9C1E-7521-5C2495A6CD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90256C05-0B11-FA28-F113-007B7BFA92F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2364189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46</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2/27/2025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2/27/2025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2/27/2025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2/27/2025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2/27/2025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2/27/2025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2/27/2025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2/27/2025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2/27/2025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2/27/2025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2/27/2025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2/27/2025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85699" y="73307"/>
            <a:ext cx="9107054" cy="580220"/>
          </a:xfrm>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latin typeface="Arial" panose="020B0604020202020204" pitchFamily="34" charset="0"/>
              </a:rPr>
              <a:t>reaprazamento</a:t>
            </a:r>
            <a:r>
              <a:rPr lang="pt-BR" sz="6400" dirty="0">
                <a:solidFill>
                  <a:srgbClr val="000000"/>
                </a:solidFill>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latin typeface="Arial" panose="020B0604020202020204" pitchFamily="34" charset="0"/>
              </a:rPr>
              <a:t>Em atualizações retorna erros ou inconsistências que já haviam sido resolvidas, informações de um módulo </a:t>
            </a:r>
            <a:r>
              <a:rPr lang="pt-BR" sz="6400" dirty="0">
                <a:solidFill>
                  <a:srgbClr val="000000"/>
                </a:solidFill>
                <a:latin typeface="Arial" panose="020B0604020202020204" pitchFamily="34" charset="0"/>
              </a:rPr>
              <a:t>não entra automático em outro (PR-CG), diversos erros de sistema q influenciam nos processos (ex. devoluções de </a:t>
            </a:r>
            <a:r>
              <a:rPr lang="pt-BR" sz="6400" dirty="0" err="1">
                <a:solidFill>
                  <a:srgbClr val="000000"/>
                </a:solidFill>
                <a:latin typeface="Arial" panose="020B0604020202020204" pitchFamily="34" charset="0"/>
              </a:rPr>
              <a:t>pctes</a:t>
            </a:r>
            <a:r>
              <a:rPr lang="pt-BR" sz="6400" dirty="0">
                <a:solidFill>
                  <a:srgbClr val="000000"/>
                </a:solidFill>
                <a:latin typeface="Arial" panose="020B0604020202020204" pitchFamily="34" charset="0"/>
              </a:rPr>
              <a:t> q não utilizaram, eletrólitos de planos de soros que saem em horários diferentes, dentre outros);</a:t>
            </a:r>
            <a:endParaRPr lang="pt-BR" dirty="0"/>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435429" y="151797"/>
            <a:ext cx="7886700" cy="493855"/>
          </a:xfrm>
        </p:spPr>
        <p:txBody>
          <a:bodyPr>
            <a:normAutofit fontScale="90000"/>
          </a:bodyPr>
          <a:lstStyle/>
          <a:p>
            <a:pPr algn="ctr"/>
            <a:r>
              <a:rPr lang="pt-BR" b="1" dirty="0"/>
              <a:t>Percepções Críticas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p:spPr>
        <p:txBody>
          <a:bodyPr>
            <a:normAutofit fontScale="90000"/>
          </a:bodyPr>
          <a:lstStyle/>
          <a:p>
            <a:pPr algn="ctr"/>
            <a:r>
              <a:rPr lang="pt-BR" b="1" dirty="0"/>
              <a:t>Percepções Positivas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Funciona em Sistema Operacional Linux, Banco de Dados Freeware, Ambiente Web, Desenvolvido se adequando as necessidades da Instituição;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334963"/>
            <a:ext cx="7886700" cy="493855"/>
          </a:xfrm>
        </p:spPr>
        <p:txBody>
          <a:bodyPr>
            <a:normAutofit fontScale="90000"/>
          </a:bodyPr>
          <a:lstStyle/>
          <a:p>
            <a:pPr algn="ctr"/>
            <a:r>
              <a:rPr lang="pt-BR" b="1" dirty="0"/>
              <a:t>Percepções Positivas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a:t>
            </a:r>
            <a:r>
              <a:rPr lang="pt-BR" sz="1700" dirty="0" err="1">
                <a:solidFill>
                  <a:srgbClr val="000000"/>
                </a:solidFill>
                <a:latin typeface="Arial" panose="020B0604020202020204" pitchFamily="34" charset="0"/>
              </a:rPr>
              <a:t>emrpesa</a:t>
            </a:r>
            <a:r>
              <a:rPr lang="pt-BR" sz="1700" dirty="0">
                <a:solidFill>
                  <a:srgbClr val="000000"/>
                </a:solidFill>
                <a:latin typeface="Arial" panose="020B0604020202020204" pitchFamily="34" charset="0"/>
              </a:rPr>
              <a:t>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integração dos exames na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963930" y="1485771"/>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3300" b="1" dirty="0" err="1">
                <a:latin typeface="+mj-lt"/>
                <a:ea typeface="+mj-ea"/>
                <a:cs typeface="+mj-cs"/>
              </a:rPr>
              <a:t>Modelos</a:t>
            </a:r>
            <a:r>
              <a:rPr lang="en-US" sz="3300" b="1" dirty="0">
                <a:latin typeface="+mj-lt"/>
                <a:ea typeface="+mj-ea"/>
                <a:cs typeface="+mj-cs"/>
              </a:rPr>
              <a:t> de Negocios para </a:t>
            </a:r>
            <a:r>
              <a:rPr lang="en-US" sz="3300" b="1" kern="1200" dirty="0">
                <a:solidFill>
                  <a:schemeClr val="tx1"/>
                </a:solidFill>
                <a:latin typeface="+mj-lt"/>
                <a:ea typeface="+mj-ea"/>
                <a:cs typeface="+mj-cs"/>
              </a:rPr>
              <a:t>Sistemas </a:t>
            </a:r>
            <a:r>
              <a:rPr lang="en-US" sz="3300" b="1" kern="1200" dirty="0" err="1">
                <a:solidFill>
                  <a:schemeClr val="tx1"/>
                </a:solidFill>
                <a:latin typeface="+mj-lt"/>
                <a:ea typeface="+mj-ea"/>
                <a:cs typeface="+mj-cs"/>
              </a:rPr>
              <a:t>Hospitalares</a:t>
            </a:r>
            <a:r>
              <a:rPr lang="en-US" sz="3300" b="1" kern="1200" dirty="0">
                <a:solidFill>
                  <a:schemeClr val="tx1"/>
                </a:solidFill>
                <a:latin typeface="+mj-lt"/>
                <a:ea typeface="+mj-ea"/>
                <a:cs typeface="+mj-cs"/>
              </a:rPr>
              <a:t>:</a:t>
            </a:r>
          </a:p>
          <a:p>
            <a:pPr>
              <a:lnSpc>
                <a:spcPct val="90000"/>
              </a:lnSpc>
              <a:spcBef>
                <a:spcPct val="0"/>
              </a:spcBef>
              <a:spcAft>
                <a:spcPts val="600"/>
              </a:spcAft>
              <a:buSzPts val="5400"/>
            </a:pPr>
            <a:endParaRPr lang="en-US" sz="3300" kern="1200" dirty="0">
              <a:solidFill>
                <a:schemeClr val="tx1"/>
              </a:solidFill>
              <a:latin typeface="+mj-lt"/>
              <a:ea typeface="+mj-ea"/>
              <a:cs typeface="+mj-cs"/>
            </a:endParaRPr>
          </a:p>
          <a:p>
            <a:pPr lvl="2">
              <a:lnSpc>
                <a:spcPct val="90000"/>
              </a:lnSpc>
              <a:spcBef>
                <a:spcPct val="0"/>
              </a:spcBef>
              <a:spcAft>
                <a:spcPts val="600"/>
              </a:spcAft>
              <a:buSzPts val="5400"/>
            </a:pPr>
            <a:r>
              <a:rPr lang="en-US" sz="3300" kern="1200" dirty="0">
                <a:solidFill>
                  <a:schemeClr val="tx1"/>
                </a:solidFill>
                <a:latin typeface="+mj-lt"/>
                <a:ea typeface="+mj-ea"/>
                <a:cs typeface="+mj-cs"/>
              </a:rPr>
              <a:t>1- </a:t>
            </a:r>
            <a:r>
              <a:rPr lang="en-US" sz="3300" kern="1200" dirty="0" err="1">
                <a:solidFill>
                  <a:schemeClr val="tx1"/>
                </a:solidFill>
                <a:latin typeface="+mj-lt"/>
                <a:ea typeface="+mj-ea"/>
                <a:cs typeface="+mj-cs"/>
              </a:rPr>
              <a:t>Aluguel</a:t>
            </a:r>
            <a:r>
              <a:rPr lang="en-US" sz="3300" kern="1200" dirty="0">
                <a:solidFill>
                  <a:schemeClr val="tx1"/>
                </a:solidFill>
                <a:latin typeface="+mj-lt"/>
                <a:ea typeface="+mj-ea"/>
                <a:cs typeface="+mj-cs"/>
              </a:rPr>
              <a:t>/Sistema </a:t>
            </a:r>
            <a:r>
              <a:rPr lang="en-US" sz="3300" kern="1200" dirty="0" err="1">
                <a:solidFill>
                  <a:schemeClr val="tx1"/>
                </a:solidFill>
                <a:latin typeface="+mj-lt"/>
                <a:ea typeface="+mj-ea"/>
                <a:cs typeface="+mj-cs"/>
              </a:rPr>
              <a:t>Fechado</a:t>
            </a:r>
            <a:r>
              <a:rPr lang="en-US" sz="3300" kern="1200" dirty="0">
                <a:solidFill>
                  <a:schemeClr val="tx1"/>
                </a:solidFill>
                <a:latin typeface="+mj-lt"/>
                <a:ea typeface="+mj-ea"/>
                <a:cs typeface="+mj-cs"/>
              </a:rPr>
              <a:t>;</a:t>
            </a:r>
          </a:p>
          <a:p>
            <a:pPr lvl="2">
              <a:lnSpc>
                <a:spcPct val="90000"/>
              </a:lnSpc>
              <a:spcBef>
                <a:spcPct val="0"/>
              </a:spcBef>
              <a:spcAft>
                <a:spcPts val="600"/>
              </a:spcAft>
              <a:buSzPts val="5400"/>
            </a:pPr>
            <a:r>
              <a:rPr lang="en-US" sz="3300" kern="1200" dirty="0">
                <a:solidFill>
                  <a:schemeClr val="tx1"/>
                </a:solidFill>
                <a:latin typeface="+mj-lt"/>
                <a:ea typeface="+mj-ea"/>
                <a:cs typeface="+mj-cs"/>
              </a:rPr>
              <a:t>2 - Open Source/Sistema </a:t>
            </a:r>
            <a:r>
              <a:rPr lang="en-US" sz="3300" kern="1200" dirty="0" err="1">
                <a:solidFill>
                  <a:schemeClr val="tx1"/>
                </a:solidFill>
                <a:latin typeface="+mj-lt"/>
                <a:ea typeface="+mj-ea"/>
                <a:cs typeface="+mj-cs"/>
              </a:rPr>
              <a:t>Aberto</a:t>
            </a:r>
            <a:r>
              <a:rPr lang="en-US" sz="3300" kern="1200" dirty="0">
                <a:solidFill>
                  <a:schemeClr val="tx1"/>
                </a:solidFill>
                <a:latin typeface="+mj-lt"/>
                <a:ea typeface="+mj-ea"/>
                <a:cs typeface="+mj-cs"/>
              </a:rPr>
              <a:t> com </a:t>
            </a:r>
            <a:r>
              <a:rPr lang="en-US" sz="3300" kern="1200" dirty="0" err="1">
                <a:solidFill>
                  <a:schemeClr val="tx1"/>
                </a:solidFill>
                <a:latin typeface="+mj-lt"/>
                <a:ea typeface="+mj-ea"/>
                <a:cs typeface="+mj-cs"/>
              </a:rPr>
              <a:t>transferência</a:t>
            </a:r>
            <a:r>
              <a:rPr lang="en-US" sz="3300" kern="1200" dirty="0">
                <a:solidFill>
                  <a:schemeClr val="tx1"/>
                </a:solidFill>
                <a:latin typeface="+mj-lt"/>
                <a:ea typeface="+mj-ea"/>
                <a:cs typeface="+mj-cs"/>
              </a:rPr>
              <a:t> de </a:t>
            </a:r>
            <a:r>
              <a:rPr lang="en-US" sz="3300" kern="1200" dirty="0" err="1">
                <a:solidFill>
                  <a:schemeClr val="tx1"/>
                </a:solidFill>
                <a:latin typeface="+mj-lt"/>
                <a:ea typeface="+mj-ea"/>
                <a:cs typeface="+mj-cs"/>
              </a:rPr>
              <a:t>tecnologia</a:t>
            </a:r>
            <a:r>
              <a:rPr lang="en-US" sz="3300" kern="1200" dirty="0">
                <a:solidFill>
                  <a:schemeClr val="tx1"/>
                </a:solidFill>
                <a:latin typeface="+mj-lt"/>
                <a:ea typeface="+mj-ea"/>
                <a:cs typeface="+mj-cs"/>
              </a:rPr>
              <a:t>.</a:t>
            </a:r>
            <a:endParaRPr lang="en-US" sz="24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O código-fonte tem dono e não é acessível ao usuário. São desenvolvidos, distribuídos e mantidos por empresas que colocam restrições ao uso, modificação e distribuição. Cobram o pagamento de licenças e possuem suporte técnico exclusivo.</a:t>
            </a:r>
          </a:p>
          <a:p>
            <a:endParaRPr lang="pt-BR" sz="2400" dirty="0"/>
          </a:p>
          <a:p>
            <a:r>
              <a:rPr lang="pt-BR" sz="2400" b="1" dirty="0">
                <a:solidFill>
                  <a:schemeClr val="accent1">
                    <a:lumMod val="75000"/>
                  </a:schemeClr>
                </a:solidFill>
              </a:rPr>
              <a:t>Outras Características de Sistemas Fechados:</a:t>
            </a:r>
          </a:p>
          <a:p>
            <a:pPr lvl="1" algn="just">
              <a:buFont typeface="Arial" panose="020B0604020202020204" pitchFamily="34" charset="0"/>
              <a:buChar char="•"/>
            </a:pPr>
            <a:r>
              <a:rPr lang="pt-BR" sz="2400" dirty="0"/>
              <a:t>Customizações são limitadas ao proprietário (são abertos tickets com custos e prazos).</a:t>
            </a:r>
          </a:p>
          <a:p>
            <a:pPr lvl="1" algn="just">
              <a:buFont typeface="Arial" panose="020B0604020202020204" pitchFamily="34" charset="0"/>
              <a:buChar char="•"/>
            </a:pPr>
            <a:r>
              <a:rPr lang="pt-BR" sz="2400" dirty="0"/>
              <a:t> Aparentemente possuem maior controle sobre segurança e conformidade.</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6001643"/>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 - transferência de tecnologia: </a:t>
            </a:r>
            <a:r>
              <a:rPr lang="pt-BR" sz="2000" dirty="0"/>
              <a:t>O Código-fonte é </a:t>
            </a:r>
            <a:r>
              <a:rPr lang="pt-BR" dirty="0"/>
              <a:t>acessível ao usuário que fica como dono do sistema. O modelo usa a forma colaborativa. As comunidades de desenvolvedores e/ou organizações promovem a filosofia do código aberto.</a:t>
            </a:r>
          </a:p>
          <a:p>
            <a:pPr marL="92075" algn="just"/>
            <a:endParaRPr lang="pt-BR" sz="2000" dirty="0"/>
          </a:p>
          <a:p>
            <a:pPr marL="92075" algn="just"/>
            <a:r>
              <a:rPr lang="pt-BR" sz="2400" b="1" dirty="0">
                <a:solidFill>
                  <a:schemeClr val="accent1">
                    <a:lumMod val="75000"/>
                  </a:schemeClr>
                </a:solidFill>
              </a:rPr>
              <a:t>Características de Sistemas Abertos:</a:t>
            </a:r>
          </a:p>
          <a:p>
            <a:pPr marL="174625" indent="268288" algn="just">
              <a:buFont typeface="+mj-lt"/>
              <a:buAutoNum type="arabicPeriod"/>
            </a:pPr>
            <a:r>
              <a:rPr lang="pt-BR" b="1" dirty="0"/>
              <a:t>Código-fonte disponível:</a:t>
            </a:r>
            <a:r>
              <a:rPr lang="pt-BR" dirty="0"/>
              <a:t> Pode ser personalizado e não há licenciamentos, restrições e pagamentos pelo código fonte e pelo uso do sistema. </a:t>
            </a:r>
          </a:p>
          <a:p>
            <a:pPr marL="174625" indent="268288" algn="just">
              <a:buFont typeface="+mj-lt"/>
              <a:buAutoNum type="arabicPeriod"/>
            </a:pPr>
            <a:r>
              <a:rPr lang="pt-BR" b="1" dirty="0"/>
              <a:t>Colaboração e desenvolvimento comunitário:</a:t>
            </a:r>
            <a:r>
              <a:rPr lang="pt-BR" dirty="0"/>
              <a:t> Envolve usuários de diferentes localidades, promove inovações rápidas e soluções robustas.</a:t>
            </a:r>
          </a:p>
          <a:p>
            <a:pPr marL="174625" indent="268288" algn="just">
              <a:buFont typeface="+mj-lt"/>
              <a:buAutoNum type="arabicPeriod"/>
            </a:pPr>
            <a:r>
              <a:rPr lang="pt-BR" b="1" dirty="0"/>
              <a:t>Transparência e segurança:</a:t>
            </a:r>
            <a:r>
              <a:rPr lang="pt-BR" dirty="0"/>
              <a:t> Vulnerabilidades são identificadas e corrigidas e tem resposta rápida a ameaças de segurança.</a:t>
            </a:r>
          </a:p>
          <a:p>
            <a:pPr marL="174625" indent="268288" algn="just">
              <a:buFont typeface="+mj-lt"/>
              <a:buAutoNum type="arabicPeriod"/>
            </a:pPr>
            <a:r>
              <a:rPr lang="pt-BR" b="1" dirty="0"/>
              <a:t>Baixo ou nenhum custo:</a:t>
            </a:r>
            <a:r>
              <a:rPr lang="pt-BR" dirty="0"/>
              <a:t> o uso é gratuito, mas serviços de suporte são pagos, quando terceirizados. Se não terceirizados, tem os custos de equipe de desenvolvimento local.</a:t>
            </a:r>
          </a:p>
          <a:p>
            <a:pPr marL="174625" indent="268288" algn="just">
              <a:buFont typeface="+mj-lt"/>
              <a:buAutoNum type="arabicPeriod"/>
            </a:pPr>
            <a:r>
              <a:rPr lang="pt-BR" b="1" dirty="0"/>
              <a:t>Integração e interoperabilidade:</a:t>
            </a:r>
            <a:r>
              <a:rPr lang="pt-BR" dirty="0"/>
              <a:t> São projetados para integrar com outros sistemas, com uso de padrões e APIs amplamente aceitas, por sistemas open </a:t>
            </a:r>
            <a:r>
              <a:rPr lang="pt-BR" dirty="0" err="1"/>
              <a:t>sources</a:t>
            </a:r>
            <a:r>
              <a:rPr lang="pt-BR" dirty="0"/>
              <a:t> e/ou fechados.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1449226"/>
            <a:ext cx="7886309" cy="4249496"/>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7800" b="1" kern="1200" dirty="0">
                <a:solidFill>
                  <a:schemeClr val="tx1"/>
                </a:solidFill>
                <a:latin typeface="+mj-lt"/>
                <a:ea typeface="+mj-ea"/>
                <a:cs typeface="+mj-cs"/>
              </a:rPr>
              <a:t>Sistemas </a:t>
            </a:r>
            <a:r>
              <a:rPr lang="en-US" sz="7800" b="1" kern="1200" dirty="0" err="1">
                <a:solidFill>
                  <a:schemeClr val="tx1"/>
                </a:solidFill>
                <a:latin typeface="+mj-lt"/>
                <a:ea typeface="+mj-ea"/>
                <a:cs typeface="+mj-cs"/>
              </a:rPr>
              <a:t>Fechados</a:t>
            </a:r>
            <a:r>
              <a:rPr lang="en-US" sz="7800" b="1" kern="1200" dirty="0">
                <a:solidFill>
                  <a:schemeClr val="tx1"/>
                </a:solidFill>
                <a:latin typeface="+mj-lt"/>
                <a:ea typeface="+mj-ea"/>
                <a:cs typeface="+mj-cs"/>
              </a:rPr>
              <a:t>/</a:t>
            </a:r>
            <a:r>
              <a:rPr lang="en-US" sz="7800" b="1" kern="1200" dirty="0" err="1">
                <a:solidFill>
                  <a:schemeClr val="tx1"/>
                </a:solidFill>
                <a:latin typeface="+mj-lt"/>
                <a:ea typeface="+mj-ea"/>
                <a:cs typeface="+mj-cs"/>
              </a:rPr>
              <a:t>Aluguel</a:t>
            </a:r>
            <a:endParaRPr lang="en-US" sz="7800" b="1" kern="1200" dirty="0">
              <a:solidFill>
                <a:schemeClr val="tx1"/>
              </a:solidFill>
              <a:latin typeface="+mj-lt"/>
              <a:ea typeface="+mj-ea"/>
              <a:cs typeface="+mj-cs"/>
            </a:endParaRPr>
          </a:p>
          <a:p>
            <a:pPr>
              <a:lnSpc>
                <a:spcPct val="90000"/>
              </a:lnSpc>
              <a:spcBef>
                <a:spcPct val="0"/>
              </a:spcBef>
              <a:spcAft>
                <a:spcPts val="600"/>
              </a:spcAft>
              <a:buSzPts val="5400"/>
            </a:pPr>
            <a:endParaRPr lang="en-US" sz="78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0F652A8-FB12-62EC-D0A7-ADD9782B031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71D44D2-F708-299C-6E60-6E0FA30E777C}"/>
              </a:ext>
            </a:extLst>
          </p:cNvPr>
          <p:cNvSpPr>
            <a:spLocks noGrp="1"/>
          </p:cNvSpPr>
          <p:nvPr>
            <p:ph type="title"/>
          </p:nvPr>
        </p:nvSpPr>
        <p:spPr>
          <a:xfrm>
            <a:off x="353030" y="101330"/>
            <a:ext cx="8437943" cy="499430"/>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88141B93-BF84-043C-4931-73A3A239683F}"/>
              </a:ext>
            </a:extLst>
          </p:cNvPr>
          <p:cNvGraphicFramePr>
            <a:graphicFrameLocks noGrp="1"/>
          </p:cNvGraphicFramePr>
          <p:nvPr>
            <p:extLst>
              <p:ext uri="{D42A27DB-BD31-4B8C-83A1-F6EECF244321}">
                <p14:modId xmlns:p14="http://schemas.microsoft.com/office/powerpoint/2010/main" val="2728390596"/>
              </p:ext>
            </p:extLst>
          </p:nvPr>
        </p:nvGraphicFramePr>
        <p:xfrm>
          <a:off x="353027" y="550872"/>
          <a:ext cx="6528122" cy="5756256"/>
        </p:xfrm>
        <a:graphic>
          <a:graphicData uri="http://schemas.openxmlformats.org/drawingml/2006/table">
            <a:tbl>
              <a:tblPr firstRow="1" bandRow="1">
                <a:tableStyleId>{5C22544A-7EE6-4342-B048-85BDC9FD1C3A}</a:tableStyleId>
              </a:tblPr>
              <a:tblGrid>
                <a:gridCol w="3246151">
                  <a:extLst>
                    <a:ext uri="{9D8B030D-6E8A-4147-A177-3AD203B41FA5}">
                      <a16:colId xmlns:a16="http://schemas.microsoft.com/office/drawing/2014/main" val="2135881087"/>
                    </a:ext>
                  </a:extLst>
                </a:gridCol>
                <a:gridCol w="3281971">
                  <a:extLst>
                    <a:ext uri="{9D8B030D-6E8A-4147-A177-3AD203B41FA5}">
                      <a16:colId xmlns:a16="http://schemas.microsoft.com/office/drawing/2014/main" val="2530009532"/>
                    </a:ext>
                  </a:extLst>
                </a:gridCol>
              </a:tblGrid>
              <a:tr h="611742">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81123">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0,00</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Valor total da manutenção no primeiro ano, mais 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300" b="0" kern="1200" dirty="0">
                          <a:solidFill>
                            <a:srgbClr val="FF0000"/>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R$ 2.471.580,00 (C.D.U)</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Valores acumulados em Investimentos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3110679299"/>
                  </a:ext>
                </a:extLst>
              </a:tr>
            </a:tbl>
          </a:graphicData>
        </a:graphic>
      </p:graphicFrame>
      <p:pic>
        <p:nvPicPr>
          <p:cNvPr id="8" name="Google Shape;278;g2207cedb8ab_0_6">
            <a:extLst>
              <a:ext uri="{FF2B5EF4-FFF2-40B4-BE49-F238E27FC236}">
                <a16:creationId xmlns:a16="http://schemas.microsoft.com/office/drawing/2014/main" id="{4997CAA9-0820-67C5-8D02-F7FA8C757663}"/>
              </a:ext>
            </a:extLst>
          </p:cNvPr>
          <p:cNvPicPr preferRelativeResize="0"/>
          <p:nvPr/>
        </p:nvPicPr>
        <p:blipFill rotWithShape="1">
          <a:blip r:embed="rId3">
            <a:alphaModFix/>
          </a:blip>
          <a:srcRect/>
          <a:stretch/>
        </p:blipFill>
        <p:spPr>
          <a:xfrm>
            <a:off x="353027" y="6307128"/>
            <a:ext cx="8571054" cy="490007"/>
          </a:xfrm>
          <a:prstGeom prst="rect">
            <a:avLst/>
          </a:prstGeom>
          <a:noFill/>
          <a:ln>
            <a:noFill/>
          </a:ln>
        </p:spPr>
      </p:pic>
      <p:sp>
        <p:nvSpPr>
          <p:cNvPr id="5" name="Rectangle 2">
            <a:extLst>
              <a:ext uri="{FF2B5EF4-FFF2-40B4-BE49-F238E27FC236}">
                <a16:creationId xmlns:a16="http://schemas.microsoft.com/office/drawing/2014/main" id="{034165F9-FAAF-42BC-C30B-0F0B56BBA06E}"/>
              </a:ext>
            </a:extLst>
          </p:cNvPr>
          <p:cNvSpPr>
            <a:spLocks noChangeArrowheads="1"/>
          </p:cNvSpPr>
          <p:nvPr/>
        </p:nvSpPr>
        <p:spPr bwMode="auto">
          <a:xfrm>
            <a:off x="6892725" y="532531"/>
            <a:ext cx="2031356" cy="57554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FontTx/>
              <a:buChar char="•"/>
            </a:pPr>
            <a:r>
              <a:rPr kumimoji="0" lang="pt-BR" altLang="pt-BR" sz="16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6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600" b="0" i="0" u="none" strike="noStrike" cap="none" normalizeH="0" baseline="0" dirty="0">
                <a:ln>
                  <a:noFill/>
                </a:ln>
                <a:solidFill>
                  <a:schemeClr val="tx1"/>
                </a:solidFill>
                <a:effectLst/>
                <a:latin typeface="Arial" panose="020B0604020202020204" pitchFamily="34" charset="0"/>
              </a:rPr>
              <a:t>Licença </a:t>
            </a:r>
            <a:r>
              <a:rPr kumimoji="0" lang="pt-BR" altLang="pt-BR" sz="1600" b="1" i="0" u="none" strike="noStrike" cap="none" normalizeH="0" baseline="0" dirty="0">
                <a:ln>
                  <a:noFill/>
                </a:ln>
                <a:solidFill>
                  <a:schemeClr val="tx1"/>
                </a:solidFill>
                <a:effectLst/>
                <a:latin typeface="Arial" panose="020B0604020202020204" pitchFamily="34" charset="0"/>
              </a:rPr>
              <a:t>limitada </a:t>
            </a:r>
            <a:r>
              <a:rPr kumimoji="0" lang="pt-BR" altLang="pt-BR" sz="16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algn="just" defTabSz="914400" rtl="0" eaLnBrk="0" fontAlgn="base" latinLnBrk="0" hangingPunct="0">
              <a:lnSpc>
                <a:spcPct val="100000"/>
              </a:lnSpc>
              <a:spcBef>
                <a:spcPct val="0"/>
              </a:spcBef>
              <a:spcAft>
                <a:spcPct val="0"/>
              </a:spcAft>
              <a:buClrTx/>
              <a:buSzTx/>
              <a:buFontTx/>
              <a:buChar char="•"/>
              <a:tabLst/>
            </a:pPr>
            <a:endParaRPr lang="pt-BR" altLang="pt-BR" sz="1600" b="1"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pt-BR" altLang="pt-BR" sz="1600" b="1" dirty="0">
                <a:latin typeface="Arial" panose="020B0604020202020204" pitchFamily="34" charset="0"/>
              </a:rPr>
              <a:t>CDU (Cessão de Direito de Uso): </a:t>
            </a:r>
            <a:r>
              <a:rPr kumimoji="0" lang="pt-BR" altLang="pt-BR" sz="1600" b="0" i="0" u="none" strike="noStrike" cap="none" normalizeH="0" baseline="0" dirty="0">
                <a:ln>
                  <a:noFill/>
                </a:ln>
                <a:solidFill>
                  <a:schemeClr val="tx1"/>
                </a:solidFill>
                <a:effectLst/>
                <a:latin typeface="Arial" panose="020B0604020202020204" pitchFamily="34" charset="0"/>
              </a:rPr>
              <a:t>Licença </a:t>
            </a:r>
            <a:r>
              <a:rPr kumimoji="0" lang="pt-BR" altLang="pt-BR" sz="1600" b="1" i="0" u="none" strike="noStrike" cap="none" normalizeH="0" baseline="0" dirty="0">
                <a:ln>
                  <a:noFill/>
                </a:ln>
                <a:solidFill>
                  <a:schemeClr val="tx1"/>
                </a:solidFill>
                <a:effectLst/>
                <a:latin typeface="Arial" panose="020B0604020202020204" pitchFamily="34" charset="0"/>
              </a:rPr>
              <a:t>vitalícia</a:t>
            </a:r>
            <a:r>
              <a:rPr kumimoji="0" lang="pt-BR" altLang="pt-BR" sz="16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algn="just" defTabSz="914400" rtl="0" eaLnBrk="0" fontAlgn="base" latinLnBrk="0" hangingPunct="0">
              <a:lnSpc>
                <a:spcPct val="100000"/>
              </a:lnSpc>
              <a:spcBef>
                <a:spcPct val="0"/>
              </a:spcBef>
              <a:spcAft>
                <a:spcPct val="0"/>
              </a:spcAft>
              <a:buClrTx/>
              <a:buSzTx/>
              <a:tabLst/>
            </a:pPr>
            <a:endParaRPr kumimoji="0" lang="pt-BR" altLang="pt-BR"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1600" b="1" i="0" u="none" strike="noStrike" cap="none" normalizeH="0" baseline="0" dirty="0">
                <a:ln>
                  <a:noFill/>
                </a:ln>
                <a:solidFill>
                  <a:schemeClr val="tx1"/>
                </a:solidFill>
                <a:effectLst/>
                <a:latin typeface="Arial" panose="020B0604020202020204" pitchFamily="34" charset="0"/>
              </a:rPr>
              <a:t>Diferença principal</a:t>
            </a:r>
            <a:r>
              <a:rPr kumimoji="0" lang="pt-BR" altLang="pt-BR" sz="1600" b="0" i="0" u="none" strike="noStrike" cap="none" normalizeH="0" baseline="0" dirty="0">
                <a:ln>
                  <a:noFill/>
                </a:ln>
                <a:solidFill>
                  <a:schemeClr val="tx1"/>
                </a:solidFill>
                <a:effectLst/>
                <a:latin typeface="Arial" panose="020B0604020202020204" pitchFamily="34" charset="0"/>
              </a:rPr>
              <a:t>: O </a:t>
            </a:r>
            <a:r>
              <a:rPr kumimoji="0" lang="pt-BR" altLang="pt-BR" sz="1600" b="1" i="0" u="none" strike="noStrike" cap="none" normalizeH="0" baseline="0" dirty="0">
                <a:ln>
                  <a:noFill/>
                </a:ln>
                <a:solidFill>
                  <a:schemeClr val="tx1"/>
                </a:solidFill>
                <a:effectLst/>
                <a:latin typeface="Arial" panose="020B0604020202020204" pitchFamily="34" charset="0"/>
              </a:rPr>
              <a:t>CDU é definitivo</a:t>
            </a:r>
            <a:r>
              <a:rPr kumimoji="0" lang="pt-BR" altLang="pt-BR" sz="1600" b="0" i="0" u="none" strike="noStrike" cap="none" normalizeH="0" baseline="0" dirty="0">
                <a:ln>
                  <a:noFill/>
                </a:ln>
                <a:solidFill>
                  <a:schemeClr val="tx1"/>
                </a:solidFill>
                <a:effectLst/>
                <a:latin typeface="Arial" panose="020B0604020202020204" pitchFamily="34" charset="0"/>
              </a:rPr>
              <a:t>, enquanto o </a:t>
            </a:r>
            <a:r>
              <a:rPr kumimoji="0" lang="pt-BR" altLang="pt-BR" sz="1600" b="1" i="0" u="none" strike="noStrike" cap="none" normalizeH="0" baseline="0" dirty="0">
                <a:ln>
                  <a:noFill/>
                </a:ln>
                <a:solidFill>
                  <a:schemeClr val="tx1"/>
                </a:solidFill>
                <a:effectLst/>
                <a:latin typeface="Arial" panose="020B0604020202020204" pitchFamily="34" charset="0"/>
              </a:rPr>
              <a:t>LUT é temporário e requer renovação periódica</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930108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4126811589"/>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a:t>
                      </a:r>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5"/>
          <a:stretch>
            <a:fillRect/>
          </a:stretch>
        </p:blipFill>
        <p:spPr>
          <a:xfrm>
            <a:off x="7263558" y="427178"/>
            <a:ext cx="1251792" cy="687886"/>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B63A8FA-8FE4-D3C0-1DC4-AD2B5A944E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C0EA7A-FCC9-AA75-F20F-BCF249AFEB1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EFFDDA87-57F8-9B41-6670-3E04B4D6F086}"/>
              </a:ext>
            </a:extLst>
          </p:cNvPr>
          <p:cNvGraphicFramePr>
            <a:graphicFrameLocks noGrp="1"/>
          </p:cNvGraphicFramePr>
          <p:nvPr>
            <p:extLst>
              <p:ext uri="{D42A27DB-BD31-4B8C-83A1-F6EECF244321}">
                <p14:modId xmlns:p14="http://schemas.microsoft.com/office/powerpoint/2010/main" val="4232220166"/>
              </p:ext>
            </p:extLst>
          </p:nvPr>
        </p:nvGraphicFramePr>
        <p:xfrm>
          <a:off x="1238491" y="1356644"/>
          <a:ext cx="6910084" cy="3585324"/>
        </p:xfrm>
        <a:graphic>
          <a:graphicData uri="http://schemas.openxmlformats.org/drawingml/2006/table">
            <a:tbl>
              <a:tblPr firstRow="1" bandRow="1">
                <a:tableStyleId>{5C22544A-7EE6-4342-B048-85BDC9FD1C3A}</a:tableStyleId>
              </a:tblPr>
              <a:tblGrid>
                <a:gridCol w="2939970">
                  <a:extLst>
                    <a:ext uri="{9D8B030D-6E8A-4147-A177-3AD203B41FA5}">
                      <a16:colId xmlns:a16="http://schemas.microsoft.com/office/drawing/2014/main" val="2135881087"/>
                    </a:ext>
                  </a:extLst>
                </a:gridCol>
                <a:gridCol w="3970114">
                  <a:extLst>
                    <a:ext uri="{9D8B030D-6E8A-4147-A177-3AD203B41FA5}">
                      <a16:colId xmlns:a16="http://schemas.microsoft.com/office/drawing/2014/main" val="2530009532"/>
                    </a:ext>
                  </a:extLst>
                </a:gridCol>
              </a:tblGrid>
              <a:tr h="611742">
                <a:tc>
                  <a:txBody>
                    <a:bodyPr/>
                    <a:lstStyle/>
                    <a:p>
                      <a:r>
                        <a:rPr lang="pt-BR" sz="1600" dirty="0"/>
                        <a:t>Descrição</a:t>
                      </a:r>
                    </a:p>
                  </a:txBody>
                  <a:tcPr anchor="b"/>
                </a:tc>
                <a:tc>
                  <a:txBody>
                    <a:bodyPr/>
                    <a:lstStyle/>
                    <a:p>
                      <a:r>
                        <a:rPr lang="pt-BR" sz="1600" dirty="0"/>
                        <a:t>Valor</a:t>
                      </a:r>
                    </a:p>
                  </a:txBody>
                  <a:tcPr anchor="b"/>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 (implantação)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R$ 843,600,00 (licença) = R$ 1.971.914,40 </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Total do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R$ 843,600,00 </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p>
                      <a:pPr marL="0" algn="r" defTabSz="685800" rtl="0" eaLnBrk="1" latinLnBrk="0" hangingPunct="1"/>
                      <a:endParaRPr lang="pt-BR" sz="1600" b="1" kern="1200" dirty="0">
                        <a:solidFill>
                          <a:schemeClr val="tx1"/>
                        </a:solidFill>
                        <a:latin typeface="+mn-lt"/>
                        <a:ea typeface="+mn-ea"/>
                        <a:cs typeface="+mn-cs"/>
                      </a:endParaRP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280A112D-8535-74C2-BFC0-9E89B8E673A2}"/>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57868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000" b="1" dirty="0"/>
              <a:t>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1119169" y="2226921"/>
            <a:ext cx="6923558"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Sistema Front Office:</a:t>
            </a:r>
          </a:p>
          <a:p>
            <a:pPr marL="0" indent="0">
              <a:buNone/>
            </a:pPr>
            <a:endParaRPr lang="pt-BR" dirty="0"/>
          </a:p>
          <a:p>
            <a:pPr marL="0" lvl="1" indent="0" algn="just">
              <a:buNone/>
            </a:pPr>
            <a:r>
              <a:rPr lang="pt-BR" sz="2100" dirty="0"/>
              <a:t>Centraliza informações,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760936"/>
            <a:ext cx="7201502" cy="908148"/>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Software para gestão hospitalar, utilizado por grandes instituições no Brasil.</a:t>
            </a:r>
          </a:p>
          <a:p>
            <a:pPr marL="0" indent="0">
              <a:buNone/>
            </a:pPr>
            <a:r>
              <a:rPr lang="pt-BR"/>
              <a:t>• Módulos assistenciais: Prontuário, Internação, Cirurgias, Exames, Emergência, etc.</a:t>
            </a:r>
          </a:p>
          <a:p>
            <a:pPr marL="0" indent="0">
              <a:buNone/>
            </a:pPr>
            <a:r>
              <a:rPr lang="pt-BR"/>
              <a:t>• Módulos administrativos: Faturamento, Custos, Compras, Estoque, Manutenção.</a:t>
            </a:r>
          </a:p>
          <a:p>
            <a:pPr marL="0" indent="0">
              <a:buNone/>
            </a:pPr>
            <a:r>
              <a:rPr lang="pt-BR"/>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898560"/>
            <a:ext cx="7392992" cy="1618489"/>
          </a:xfrm>
        </p:spPr>
        <p:txBody>
          <a:bodyPr anchor="ctr">
            <a:normAutofit/>
          </a:bodyPr>
          <a:lstStyle/>
          <a:p>
            <a:r>
              <a:rPr lang="pt-BR" sz="3600" b="1" dirty="0"/>
              <a:t>Proposta de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Vigência do contrato: 18 meses, com possibilidade de prorrogação.</a:t>
            </a:r>
          </a:p>
          <a:p>
            <a:pPr marL="0" indent="0">
              <a:buNone/>
            </a:pPr>
            <a:endParaRPr lang="pt-BR" dirty="0"/>
          </a:p>
          <a:p>
            <a:pPr marL="0" indent="0">
              <a:buNone/>
            </a:pPr>
            <a:r>
              <a:rPr lang="pt-BR" dirty="0"/>
              <a:t>• Atendimento remoto e presencial conforme necessidade.</a:t>
            </a:r>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dirty="0" err="1"/>
              <a:t>AGHUse</a:t>
            </a:r>
            <a:endParaRPr lang="pt-BR" sz="5400" b="1" dirty="0"/>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dirty="0"/>
              <a:t>• Implantação do Sistema </a:t>
            </a:r>
            <a:r>
              <a:rPr lang="pt-BR" sz="1900" dirty="0" err="1"/>
              <a:t>AGHUse</a:t>
            </a:r>
            <a:r>
              <a:rPr lang="pt-BR" sz="1900" dirty="0"/>
              <a:t> em </a:t>
            </a:r>
            <a:r>
              <a:rPr lang="pt-BR" sz="1900" b="1" dirty="0"/>
              <a:t>2 hospitais e mais uma clínica </a:t>
            </a:r>
            <a:r>
              <a:rPr lang="pt-BR" sz="1900" dirty="0"/>
              <a:t>de especialidades da </a:t>
            </a:r>
            <a:r>
              <a:rPr lang="pt-BR" sz="1900" b="1" dirty="0"/>
              <a:t>ALVF</a:t>
            </a:r>
            <a:r>
              <a:rPr lang="pt-BR" sz="1900" dirty="0"/>
              <a:t>.</a:t>
            </a:r>
          </a:p>
          <a:p>
            <a:pPr marL="0" indent="0">
              <a:buNone/>
            </a:pPr>
            <a:endParaRPr lang="pt-BR" sz="1900" dirty="0"/>
          </a:p>
          <a:p>
            <a:pPr marL="0" indent="0">
              <a:buNone/>
            </a:pPr>
            <a:r>
              <a:rPr lang="pt-BR" sz="1900" dirty="0"/>
              <a:t>• Prestação de serviços remotos para configuração, treinamento e operação assistida.</a:t>
            </a:r>
          </a:p>
          <a:p>
            <a:pPr marL="0" indent="0">
              <a:buNone/>
            </a:pPr>
            <a:endParaRPr lang="pt-BR" sz="1900" dirty="0"/>
          </a:p>
          <a:p>
            <a:pPr marL="0" indent="0">
              <a:buNone/>
            </a:pPr>
            <a:r>
              <a:rPr lang="pt-BR" sz="1900" dirty="0"/>
              <a:t>• Garantir um ambiente seguro, funcional e eficiente para a ALVF.</a:t>
            </a:r>
          </a:p>
        </p:txBody>
      </p:sp>
      <p:pic>
        <p:nvPicPr>
          <p:cNvPr id="5" name="Imagem 4" descr="Placa azul com letras brancas em fundo preto&#10;&#10;O conteúdo gerado por IA pode estar incorreto.">
            <a:extLst>
              <a:ext uri="{FF2B5EF4-FFF2-40B4-BE49-F238E27FC236}">
                <a16:creationId xmlns:a16="http://schemas.microsoft.com/office/drawing/2014/main" id="{FB199ADF-32C4-3E36-A58A-B5D825680B1D}"/>
              </a:ext>
            </a:extLst>
          </p:cNvPr>
          <p:cNvPicPr>
            <a:picLocks noChangeAspect="1"/>
          </p:cNvPicPr>
          <p:nvPr/>
        </p:nvPicPr>
        <p:blipFill>
          <a:blip r:embed="rId2"/>
          <a:stretch>
            <a:fillRect/>
          </a:stretch>
        </p:blipFill>
        <p:spPr>
          <a:xfrm>
            <a:off x="7386962" y="636105"/>
            <a:ext cx="1251792" cy="687886"/>
          </a:xfrm>
          <a:prstGeom prst="rect">
            <a:avLst/>
          </a:prstGeom>
        </p:spPr>
      </p:pic>
    </p:spTree>
    <p:extLst>
      <p:ext uri="{BB962C8B-B14F-4D97-AF65-F5344CB8AC3E}">
        <p14:creationId xmlns:p14="http://schemas.microsoft.com/office/powerpoint/2010/main" val="404239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5045" y="1006997"/>
            <a:ext cx="8155725" cy="1620456"/>
          </a:xfrm>
        </p:spPr>
        <p:txBody>
          <a:bodyPr anchor="ctr">
            <a:noAutofit/>
          </a:bodyPr>
          <a:lstStyle/>
          <a:p>
            <a:pPr algn="ctr"/>
            <a:br>
              <a:rPr lang="pt-BR" sz="5400" b="1" dirty="0"/>
            </a:br>
            <a:r>
              <a:rPr lang="pt-BR" sz="5400" b="1" dirty="0"/>
              <a:t>Proposta de 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2024" y="3104576"/>
            <a:ext cx="7481766" cy="2532843"/>
          </a:xfrm>
        </p:spPr>
        <p:txBody>
          <a:bodyPr anchor="t">
            <a:normAutofit/>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69842" cy="1618489"/>
          </a:xfrm>
        </p:spPr>
        <p:txBody>
          <a:bodyPr anchor="ctr">
            <a:normAutofit/>
          </a:bodyPr>
          <a:lstStyle/>
          <a:p>
            <a:r>
              <a:rPr lang="pt-BR" sz="5400" b="1" dirty="0"/>
              <a:t>Profissionais Envolvidos</a:t>
            </a:r>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7132106"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b="1" kern="1200">
                <a:solidFill>
                  <a:schemeClr val="tx1"/>
                </a:solidFill>
                <a:latin typeface="+mj-lt"/>
                <a:ea typeface="+mj-ea"/>
                <a:cs typeface="+mj-cs"/>
              </a:rPr>
              <a:t>Tecnologias do Sistema:</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678150" y="1188636"/>
            <a:ext cx="4839122" cy="48764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com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a:t>
            </a:r>
            <a:r>
              <a:rPr kumimoji="0" lang="en-US" altLang="pt-BR" b="1" i="0" u="none" strike="noStrike" cap="none" normalizeH="0" baseline="0" dirty="0">
                <a:ln>
                  <a:noFill/>
                </a:ln>
                <a:effectLst/>
              </a:rPr>
              <a:t>PostgreSQL</a:t>
            </a:r>
            <a:r>
              <a:rPr kumimoji="0" lang="en-US" altLang="pt-BR" b="0" i="0" u="none" strike="noStrike" cap="none" normalizeH="0" baseline="0" dirty="0">
                <a:ln>
                  <a:noFill/>
                </a:ln>
                <a:effectLst/>
              </a:rPr>
              <a:t>,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10318" y="1374104"/>
            <a:ext cx="7624600" cy="858143"/>
          </a:xfrm>
        </p:spPr>
        <p:txBody>
          <a:bodyPr>
            <a:normAutofit/>
          </a:bodyPr>
          <a:lstStyle/>
          <a:p>
            <a:r>
              <a:rPr lang="pt-BR" sz="5200" b="1" dirty="0">
                <a:latin typeface="+mj-lt"/>
                <a:ea typeface="+mj-ea"/>
                <a:cs typeface="+mj-cs"/>
              </a:rPr>
              <a:t>Dados e Integração</a:t>
            </a:r>
            <a:endParaRPr lang="pt-BR" sz="52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710317" y="2255397"/>
            <a:ext cx="7488461" cy="3124420"/>
          </a:xfrm>
        </p:spPr>
        <p:txBody>
          <a:bodyPr anchor="t">
            <a:normAutofit lnSpcReduction="10000"/>
          </a:bodyPr>
          <a:lstStyle/>
          <a:p>
            <a:pPr marL="0" indent="-285750" algn="just" defTabSz="914400" eaLnBrk="0" fontAlgn="base" hangingPunct="0">
              <a:spcBef>
                <a:spcPct val="0"/>
              </a:spcBef>
              <a:spcAft>
                <a:spcPct val="0"/>
              </a:spcAft>
              <a:buFontTx/>
              <a:buChar char="•"/>
            </a:pPr>
            <a:r>
              <a:rPr lang="pt-BR" sz="1600" b="1" dirty="0"/>
              <a:t>Integração com Sistemas Externos:</a:t>
            </a:r>
            <a:r>
              <a:rPr lang="pt-BR" sz="1600" dirty="0"/>
              <a:t> </a:t>
            </a:r>
            <a:r>
              <a:rPr lang="pt-BR" sz="1600" dirty="0">
                <a:latin typeface="Arial" panose="020B0604020202020204" pitchFamily="34" charset="0"/>
              </a:rPr>
              <a:t>Garante a interoperabilidade com </a:t>
            </a:r>
            <a:r>
              <a:rPr lang="pt-BR" sz="1600" dirty="0" err="1">
                <a:latin typeface="Arial" panose="020B0604020202020204" pitchFamily="34" charset="0"/>
              </a:rPr>
              <a:t>API´s</a:t>
            </a:r>
            <a:r>
              <a:rPr lang="pt-BR" sz="1600" dirty="0">
                <a:latin typeface="Arial" panose="020B0604020202020204" pitchFamily="34" charset="0"/>
              </a:rPr>
              <a:t> para ambientes hospitalares complexos.</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Fluxo de Dados Contínuo:</a:t>
            </a:r>
            <a:r>
              <a:rPr lang="pt-BR" sz="1600" dirty="0"/>
              <a:t> </a:t>
            </a:r>
            <a:r>
              <a:rPr lang="pt-BR" sz="1600" dirty="0">
                <a:latin typeface="Arial" panose="020B0604020202020204" pitchFamily="34" charset="0"/>
              </a:rPr>
              <a:t>Permite que informações alimentem processos administrativos, como faturamento e controle de estoque, de forma automática.</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Interação com Bases de Dados Corporativas:</a:t>
            </a:r>
            <a:r>
              <a:rPr lang="pt-BR" sz="1600" dirty="0"/>
              <a:t> </a:t>
            </a:r>
            <a:r>
              <a:rPr lang="pt-BR" sz="1600" dirty="0">
                <a:latin typeface="Arial" panose="020B0604020202020204" pitchFamily="34" charset="0"/>
              </a:rPr>
              <a:t>Interage com bases corporativas e verifica a elegibilidade de beneficiários de planos de saúde.</a:t>
            </a:r>
          </a:p>
          <a:p>
            <a:pPr marL="0" indent="0" algn="just" defTabSz="914400" eaLnBrk="0" fontAlgn="base" hangingPunct="0">
              <a:spcBef>
                <a:spcPct val="0"/>
              </a:spcBef>
              <a:spcAft>
                <a:spcPct val="0"/>
              </a:spcAft>
              <a:buNone/>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Padrões de Interoperabilidade:</a:t>
            </a:r>
            <a:r>
              <a:rPr lang="pt-BR" sz="1600" dirty="0">
                <a:latin typeface="Arial" panose="020B0604020202020204" pitchFamily="34" charset="0"/>
              </a:rPr>
              <a:t> Adota HL7 e FHIR, para comunicação eficiente com sistemas de informação em saúde.</a:t>
            </a:r>
          </a:p>
          <a:p>
            <a:pPr algn="just">
              <a:buFont typeface="Arial" panose="020B0604020202020204" pitchFamily="34" charset="0"/>
              <a:buChar char="•"/>
            </a:pPr>
            <a:r>
              <a:rPr lang="pt-BR" sz="1600" b="1" dirty="0"/>
              <a:t>Segurança e Conformidade:</a:t>
            </a:r>
            <a:r>
              <a:rPr lang="pt-BR" sz="1600" dirty="0"/>
              <a:t> </a:t>
            </a:r>
            <a:r>
              <a:rPr lang="pt-BR" sz="16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Valores, Parcelamentos e Prazos (</a:t>
            </a:r>
            <a:r>
              <a:rPr lang="pt-BR" sz="3200" b="1" dirty="0" err="1"/>
              <a:t>AGHUse</a:t>
            </a:r>
            <a:r>
              <a:rPr lang="pt-BR" sz="3200" b="1" dirty="0"/>
              <a:t>/Sonda)</a:t>
            </a:r>
          </a:p>
        </p:txBody>
      </p:sp>
      <p:sp>
        <p:nvSpPr>
          <p:cNvPr id="3" name="Content Placeholder 2"/>
          <p:cNvSpPr>
            <a:spLocks noGrp="1"/>
          </p:cNvSpPr>
          <p:nvPr>
            <p:ph idx="1"/>
          </p:nvPr>
        </p:nvSpPr>
        <p:spPr>
          <a:xfrm>
            <a:off x="234725" y="5497975"/>
            <a:ext cx="8674550" cy="1118674"/>
          </a:xfrm>
        </p:spPr>
        <p:txBody>
          <a:bodyPr anchor="t">
            <a:normAutofit/>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3832794590"/>
              </p:ext>
            </p:extLst>
          </p:nvPr>
        </p:nvGraphicFramePr>
        <p:xfrm>
          <a:off x="798652" y="1033583"/>
          <a:ext cx="7176305" cy="4440906"/>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11742">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61174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53017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39046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3" name="Content Placeholder 2"/>
          <p:cNvSpPr>
            <a:spLocks noGrp="1"/>
          </p:cNvSpPr>
          <p:nvPr>
            <p:ph idx="1"/>
          </p:nvPr>
        </p:nvSpPr>
        <p:spPr>
          <a:xfrm>
            <a:off x="2748987" y="6207674"/>
            <a:ext cx="4490977"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501540877"/>
              </p:ext>
            </p:extLst>
          </p:nvPr>
        </p:nvGraphicFramePr>
        <p:xfrm>
          <a:off x="228021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fontScale="90000"/>
          </a:bodyPr>
          <a:lstStyle/>
          <a:p>
            <a:pPr algn="ctr"/>
            <a:r>
              <a:rPr lang="pt-BR" sz="6300" b="1" dirty="0"/>
              <a:t>Modelo de Negócios</a:t>
            </a:r>
            <a:br>
              <a:rPr lang="pt-BR" sz="6300" b="1" dirty="0"/>
            </a:br>
            <a:r>
              <a:rPr lang="pt-BR" sz="6300" b="1" dirty="0"/>
              <a:t>em Tecnologia Aberta e 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extLst>
              <a:ext uri="{FF2B5EF4-FFF2-40B4-BE49-F238E27FC236}">
                <a16:creationId xmlns:a16="http://schemas.microsoft.com/office/drawing/2014/main" id="{6392B955-03AD-9A18-B1F3-43FF7245EE57}"/>
              </a:ext>
            </a:extLst>
          </p:cNvPr>
          <p:cNvPicPr>
            <a:picLocks noChangeAspect="1"/>
          </p:cNvPicPr>
          <p:nvPr/>
        </p:nvPicPr>
        <p:blipFill>
          <a:blip r:embed="rId4"/>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CA2430BF-9B79-B103-77F6-1D73B3624960}"/>
              </a:ext>
            </a:extLst>
          </p:cNvPr>
          <p:cNvPicPr>
            <a:picLocks noChangeAspect="1"/>
          </p:cNvPicPr>
          <p:nvPr/>
        </p:nvPicPr>
        <p:blipFill>
          <a:blip r:embed="rId5"/>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306D0A7B-4AD3-56E8-01B9-30102ECD4418}"/>
              </a:ext>
            </a:extLst>
          </p:cNvPr>
          <p:cNvPicPr>
            <a:picLocks noChangeAspect="1"/>
          </p:cNvPicPr>
          <p:nvPr/>
        </p:nvPicPr>
        <p:blipFill>
          <a:blip r:embed="rId6"/>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80F776D9-61B0-F7FF-5D05-4B46CC99656A}"/>
              </a:ext>
            </a:extLst>
          </p:cNvPr>
          <p:cNvPicPr>
            <a:picLocks noChangeAspect="1"/>
          </p:cNvPicPr>
          <p:nvPr/>
        </p:nvPicPr>
        <p:blipFill>
          <a:blip r:embed="rId7"/>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extLst>
              <a:ext uri="{FF2B5EF4-FFF2-40B4-BE49-F238E27FC236}">
                <a16:creationId xmlns:a16="http://schemas.microsoft.com/office/drawing/2014/main" id="{AD1E3637-E001-9B1E-29BB-C9BE77BD0ECD}"/>
              </a:ext>
            </a:extLst>
          </p:cNvPr>
          <p:cNvPicPr>
            <a:picLocks noChangeAspect="1"/>
          </p:cNvPicPr>
          <p:nvPr/>
        </p:nvPicPr>
        <p:blipFill>
          <a:blip r:embed="rId8"/>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a:bodyPr>
          <a:lstStyle/>
          <a:p>
            <a:pPr algn="ctr" defTabSz="914400"/>
            <a:r>
              <a:rPr lang="pt-BR" sz="4400" b="1" dirty="0"/>
              <a:t>Comparativo de Investimentos</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341453" y="134666"/>
            <a:ext cx="8437943" cy="499430"/>
          </a:xfrm>
        </p:spPr>
        <p:txBody>
          <a:bodyPr anchor="ctr">
            <a:noAutofit/>
          </a:bodyPr>
          <a:lstStyle/>
          <a:p>
            <a:pPr algn="ctr"/>
            <a:r>
              <a:rPr lang="pt-BR" sz="3200" b="1" dirty="0"/>
              <a:t>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3900407539"/>
              </p:ext>
            </p:extLst>
          </p:nvPr>
        </p:nvGraphicFramePr>
        <p:xfrm>
          <a:off x="92597" y="749985"/>
          <a:ext cx="8935657" cy="5723634"/>
        </p:xfrm>
        <a:graphic>
          <a:graphicData uri="http://schemas.openxmlformats.org/drawingml/2006/table">
            <a:tbl>
              <a:tblPr firstRow="1" bandRow="1">
                <a:tableStyleId>{5C22544A-7EE6-4342-B048-85BDC9FD1C3A}</a:tableStyleId>
              </a:tblPr>
              <a:tblGrid>
                <a:gridCol w="1577824">
                  <a:extLst>
                    <a:ext uri="{9D8B030D-6E8A-4147-A177-3AD203B41FA5}">
                      <a16:colId xmlns:a16="http://schemas.microsoft.com/office/drawing/2014/main" val="2135881087"/>
                    </a:ext>
                  </a:extLst>
                </a:gridCol>
                <a:gridCol w="2632300">
                  <a:extLst>
                    <a:ext uri="{9D8B030D-6E8A-4147-A177-3AD203B41FA5}">
                      <a16:colId xmlns:a16="http://schemas.microsoft.com/office/drawing/2014/main" val="2530009532"/>
                    </a:ext>
                  </a:extLst>
                </a:gridCol>
                <a:gridCol w="1970758">
                  <a:extLst>
                    <a:ext uri="{9D8B030D-6E8A-4147-A177-3AD203B41FA5}">
                      <a16:colId xmlns:a16="http://schemas.microsoft.com/office/drawing/2014/main" val="35371995"/>
                    </a:ext>
                  </a:extLst>
                </a:gridCol>
                <a:gridCol w="2754775">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algn="r"/>
                      <a:r>
                        <a:rPr lang="pt-BR" sz="1300" b="1" dirty="0"/>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530177">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(implantação) + R$ 843,600,00 (licença)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3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R$ 197.191,44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3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R$ 2.471.580,00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algn="r"/>
                      <a:r>
                        <a:rPr lang="pt-BR" sz="13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496191">
                <a:tc>
                  <a:txBody>
                    <a:bodyPr/>
                    <a:lstStyle/>
                    <a:p>
                      <a:pPr algn="r"/>
                      <a:r>
                        <a:rPr lang="pt-BR" sz="13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txBody>
                  <a:tcPr anchor="b"/>
                </a:tc>
                <a:extLst>
                  <a:ext uri="{0D108BD9-81ED-4DB2-BD59-A6C34878D82A}">
                    <a16:rowId xmlns:a16="http://schemas.microsoft.com/office/drawing/2014/main" val="3110679299"/>
                  </a:ext>
                </a:extLst>
              </a:tr>
            </a:tbl>
          </a:graphicData>
        </a:graphic>
      </p:graphicFrame>
    </p:spTree>
    <p:extLst>
      <p:ext uri="{BB962C8B-B14F-4D97-AF65-F5344CB8AC3E}">
        <p14:creationId xmlns:p14="http://schemas.microsoft.com/office/powerpoint/2010/main" val="201377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890205224"/>
              </p:ext>
            </p:extLst>
          </p:nvPr>
        </p:nvGraphicFramePr>
        <p:xfrm>
          <a:off x="208344" y="590473"/>
          <a:ext cx="8762036" cy="595561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a:t>
                      </a:r>
                      <a:r>
                        <a:rPr lang="pt-BR" sz="1300" b="0" kern="1200" dirty="0">
                          <a:solidFill>
                            <a:schemeClr val="tx1"/>
                          </a:solidFill>
                          <a:latin typeface="+mn-lt"/>
                          <a:ea typeface="+mn-ea"/>
                          <a:cs typeface="+mn-cs"/>
                        </a:rPr>
                        <a:t>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(1º ano</a:t>
                      </a:r>
                      <a:r>
                        <a:rPr lang="pt-BR" sz="1300" b="0"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a:t>
                      </a:r>
                      <a:r>
                        <a:rPr lang="pt-BR" sz="1300" b="0" kern="1200" dirty="0">
                          <a:solidFill>
                            <a:schemeClr val="tx1"/>
                          </a:solidFill>
                          <a:latin typeface="+mn-lt"/>
                          <a:ea typeface="+mn-ea"/>
                          <a:cs typeface="+mn-cs"/>
                        </a:rPr>
                        <a:t>(2º ano</a:t>
                      </a:r>
                      <a:r>
                        <a:rPr lang="pt-BR" sz="1300" b="0"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a:t>
                      </a:r>
                      <a:r>
                        <a:rPr lang="pt-BR" sz="1300" b="0" kern="1200" dirty="0">
                          <a:solidFill>
                            <a:schemeClr val="tx1"/>
                          </a:solidFill>
                          <a:latin typeface="+mn-lt"/>
                          <a:ea typeface="+mn-ea"/>
                          <a:cs typeface="+mn-cs"/>
                        </a:rPr>
                        <a:t>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(1º ano</a:t>
                      </a:r>
                      <a:r>
                        <a:rPr lang="pt-BR" sz="1300" b="0"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a:t>
                      </a:r>
                      <a:r>
                        <a:rPr lang="pt-BR" sz="1300" b="0" kern="1200" dirty="0">
                          <a:solidFill>
                            <a:schemeClr val="tx1"/>
                          </a:solidFill>
                          <a:latin typeface="+mn-lt"/>
                          <a:ea typeface="+mn-ea"/>
                          <a:cs typeface="+mn-cs"/>
                        </a:rPr>
                        <a:t>(2º ano</a:t>
                      </a:r>
                      <a:r>
                        <a:rPr lang="pt-BR" sz="1300" b="0" dirty="0">
                          <a:solidFill>
                            <a:schemeClr val="tx1"/>
                          </a:solidFill>
                        </a:rPr>
                        <a:t>)</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R$ 19.654,04</a:t>
                      </a:r>
                    </a:p>
                  </a:txBody>
                  <a:tcPr anchor="b"/>
                </a:tc>
                <a:extLst>
                  <a:ext uri="{0D108BD9-81ED-4DB2-BD59-A6C34878D82A}">
                    <a16:rowId xmlns:a16="http://schemas.microsoft.com/office/drawing/2014/main" val="3753639003"/>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0"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a:t>
                      </a:r>
                      <a:r>
                        <a:rPr lang="pt-BR" sz="1300" b="0" kern="1200" dirty="0">
                          <a:solidFill>
                            <a:schemeClr val="tx1"/>
                          </a:solidFill>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(1º ano</a:t>
                      </a:r>
                      <a:r>
                        <a:rPr lang="pt-BR" sz="1300" b="0"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 </a:t>
                      </a:r>
                      <a:r>
                        <a:rPr lang="pt-BR" sz="1300" b="0" kern="1200" dirty="0">
                          <a:solidFill>
                            <a:schemeClr val="tx1"/>
                          </a:solidFill>
                          <a:latin typeface="+mn-lt"/>
                          <a:ea typeface="+mn-ea"/>
                          <a:cs typeface="+mn-cs"/>
                        </a:rPr>
                        <a:t>(2º ano</a:t>
                      </a:r>
                      <a:r>
                        <a:rPr lang="pt-BR" sz="1300" b="0" dirty="0">
                          <a:solidFill>
                            <a:schemeClr val="tx1"/>
                          </a:solidFill>
                        </a:rPr>
                        <a:t>)</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0"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solidFill>
                            <a:schemeClr val="tx1"/>
                          </a:solidFill>
                        </a:rPr>
                        <a:t>R$ 3.529.159,56</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R$ 631.152,36</a:t>
                      </a:r>
                    </a:p>
                  </a:txBody>
                  <a:tcPr anchor="b"/>
                </a:tc>
                <a:extLst>
                  <a:ext uri="{0D108BD9-81ED-4DB2-BD59-A6C34878D82A}">
                    <a16:rowId xmlns:a16="http://schemas.microsoft.com/office/drawing/2014/main" val="2803523279"/>
                  </a:ext>
                </a:extLst>
              </a:tr>
              <a:tr h="496191">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dirty="0"/>
                        <a:t>R$ 4.352.694,84</a:t>
                      </a:r>
                      <a:endParaRPr lang="pt-BR" sz="1300" b="0"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0"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R$ 1.643.614,26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62046" y="131266"/>
            <a:ext cx="8854633" cy="667388"/>
          </a:xfrm>
        </p:spPr>
        <p:txBody>
          <a:bodyPr anchor="ctr">
            <a:noAutofit/>
          </a:bodyPr>
          <a:lstStyle/>
          <a:p>
            <a:pPr algn="ctr"/>
            <a:r>
              <a:rPr lang="pt-BR" sz="3600" b="1" dirty="0"/>
              <a:t>Investimentos: Front Office e Nuvem</a:t>
            </a:r>
            <a:br>
              <a:rPr lang="pt-BR" sz="3600" b="1" dirty="0"/>
            </a:br>
            <a:r>
              <a:rPr lang="pt-BR" sz="200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857710449"/>
              </p:ext>
            </p:extLst>
          </p:nvPr>
        </p:nvGraphicFramePr>
        <p:xfrm>
          <a:off x="162046" y="935194"/>
          <a:ext cx="8854633" cy="5562600"/>
        </p:xfrm>
        <a:graphic>
          <a:graphicData uri="http://schemas.openxmlformats.org/drawingml/2006/table">
            <a:tbl>
              <a:tblPr firstRow="1" bandRow="1">
                <a:tableStyleId>{5C22544A-7EE6-4342-B048-85BDC9FD1C3A}</a:tableStyleId>
              </a:tblPr>
              <a:tblGrid>
                <a:gridCol w="1699313">
                  <a:extLst>
                    <a:ext uri="{9D8B030D-6E8A-4147-A177-3AD203B41FA5}">
                      <a16:colId xmlns:a16="http://schemas.microsoft.com/office/drawing/2014/main" val="2135881087"/>
                    </a:ext>
                  </a:extLst>
                </a:gridCol>
                <a:gridCol w="3034732">
                  <a:extLst>
                    <a:ext uri="{9D8B030D-6E8A-4147-A177-3AD203B41FA5}">
                      <a16:colId xmlns:a16="http://schemas.microsoft.com/office/drawing/2014/main" val="995559863"/>
                    </a:ext>
                  </a:extLst>
                </a:gridCol>
                <a:gridCol w="1767352">
                  <a:extLst>
                    <a:ext uri="{9D8B030D-6E8A-4147-A177-3AD203B41FA5}">
                      <a16:colId xmlns:a16="http://schemas.microsoft.com/office/drawing/2014/main" val="3106063384"/>
                    </a:ext>
                  </a:extLst>
                </a:gridCol>
                <a:gridCol w="2353236">
                  <a:extLst>
                    <a:ext uri="{9D8B030D-6E8A-4147-A177-3AD203B41FA5}">
                      <a16:colId xmlns:a16="http://schemas.microsoft.com/office/drawing/2014/main" val="2542335714"/>
                    </a:ext>
                  </a:extLst>
                </a:gridCol>
              </a:tblGrid>
              <a:tr h="0">
                <a:tc>
                  <a:txBody>
                    <a:bodyPr/>
                    <a:lstStyle/>
                    <a:p>
                      <a:r>
                        <a:rPr lang="pt-BR" sz="1400" dirty="0"/>
                        <a:t>Front Office e Cloud </a:t>
                      </a:r>
                      <a:r>
                        <a:rPr lang="pt-BR" sz="1400" dirty="0" err="1"/>
                        <a:t>Computing</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Tasy</a:t>
                      </a:r>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a:t>MV</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100" b="1" dirty="0"/>
                        <a:t>N.I. = Não Informado</a:t>
                      </a:r>
                      <a:endParaRPr lang="pt-BR" sz="1100" dirty="0"/>
                    </a:p>
                  </a:txBody>
                  <a:tcPr anchor="b"/>
                </a:tc>
                <a:tc>
                  <a:txBody>
                    <a:bodyPr/>
                    <a:lstStyle/>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636864">
                <a:tc>
                  <a:txBody>
                    <a:bodyPr/>
                    <a:lstStyle/>
                    <a:p>
                      <a:pPr algn="r"/>
                      <a:r>
                        <a:rPr lang="pt-BR" sz="1400" b="1" kern="1200" dirty="0">
                          <a:solidFill>
                            <a:schemeClr val="tx1"/>
                          </a:solidFill>
                          <a:latin typeface="+mn-lt"/>
                          <a:ea typeface="+mn-ea"/>
                          <a:cs typeface="+mn-cs"/>
                        </a:rPr>
                        <a:t>Tempo de Implantação e valor:</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(1 ano, 10 meses e 15 dias)  e 4,5 meses (4meses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R$ 1.128.314,40 (implantação) + R$ 843,600,00 (licença)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R$ 5.778.106,44</a:t>
                      </a:r>
                    </a:p>
                  </a:txBody>
                  <a:tcPr anchor="b"/>
                </a:tc>
                <a:extLst>
                  <a:ext uri="{0D108BD9-81ED-4DB2-BD59-A6C34878D82A}">
                    <a16:rowId xmlns:a16="http://schemas.microsoft.com/office/drawing/2014/main" val="3151756080"/>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R$ 197.191,44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25.127,72</a:t>
                      </a: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R$ 1.476.000 ,00 (L.U.T)  ou</a:t>
                      </a:r>
                    </a:p>
                    <a:p>
                      <a:pPr marL="0" marR="0" lvl="0" indent="0" algn="r" defTabSz="179388" rtl="0" eaLnBrk="1" fontAlgn="auto" latinLnBrk="0" hangingPunct="1">
                        <a:lnSpc>
                          <a:spcPct val="100000"/>
                        </a:lnSpc>
                        <a:spcBef>
                          <a:spcPts val="0"/>
                        </a:spcBef>
                        <a:spcAft>
                          <a:spcPts val="0"/>
                        </a:spcAft>
                        <a:buClrTx/>
                        <a:buSzTx/>
                        <a:buFontTx/>
                        <a:buNone/>
                        <a:tabLst/>
                        <a:defRPr/>
                      </a:pPr>
                      <a:r>
                        <a:rPr lang="pt-BR" sz="1400" b="0" kern="1200" dirty="0">
                          <a:solidFill>
                            <a:srgbClr val="FF0000"/>
                          </a:solidFill>
                          <a:latin typeface="+mn-lt"/>
                          <a:ea typeface="+mn-ea"/>
                          <a:cs typeface="+mn-cs"/>
                        </a:rPr>
                        <a:t>R$ 1.521.180,00 (licença C.D.U)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0" kern="1200" dirty="0">
                          <a:solidFill>
                            <a:schemeClr val="tx1"/>
                          </a:solidFill>
                          <a:latin typeface="+mn-lt"/>
                          <a:ea typeface="+mn-ea"/>
                          <a:cs typeface="+mn-cs"/>
                        </a:rPr>
                        <a:t>R$ 950.400,00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R$ 2.471.580,00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R$ 301.532,64</a:t>
                      </a:r>
                    </a:p>
                  </a:txBody>
                  <a:tcPr anchor="b"/>
                </a:tc>
                <a:extLst>
                  <a:ext uri="{0D108BD9-81ED-4DB2-BD59-A6C34878D82A}">
                    <a16:rowId xmlns:a16="http://schemas.microsoft.com/office/drawing/2014/main" val="3753639003"/>
                  </a:ext>
                </a:extLst>
              </a:tr>
              <a:tr h="496191">
                <a:tc>
                  <a:txBody>
                    <a:bodyPr/>
                    <a:lstStyle/>
                    <a:p>
                      <a:pPr algn="r"/>
                      <a:r>
                        <a:rPr lang="pt-BR" sz="14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R$ 123.000,00 (L.U.T) 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R$ 79.200,00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25.127,72</a:t>
                      </a:r>
                      <a:endParaRPr lang="pt-BR" sz="1400" b="1" kern="1200" dirty="0">
                        <a:solidFill>
                          <a:schemeClr val="tx1"/>
                        </a:solidFill>
                        <a:latin typeface="+mn-lt"/>
                        <a:ea typeface="+mn-ea"/>
                        <a:cs typeface="+mn-cs"/>
                      </a:endParaRPr>
                    </a:p>
                  </a:txBody>
                  <a:tcPr anchor="b"/>
                </a:tc>
                <a:extLst>
                  <a:ext uri="{0D108BD9-81ED-4DB2-BD59-A6C34878D82A}">
                    <a16:rowId xmlns:a16="http://schemas.microsoft.com/office/drawing/2014/main" val="2803523279"/>
                  </a:ext>
                </a:extLst>
              </a:tr>
              <a:tr h="496191">
                <a:tc>
                  <a:txBody>
                    <a:bodyPr/>
                    <a:lstStyle/>
                    <a:p>
                      <a:pPr algn="r"/>
                      <a:r>
                        <a:rPr lang="pt-BR" sz="1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R$ 2.952.000,00 (L.U.T) 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R$ 1.900.800,00 (C.D.U)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N.I.</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Nuvem: </a:t>
                      </a:r>
                      <a:r>
                        <a:rPr lang="pt-BR" sz="1400" b="1" kern="1200" dirty="0">
                          <a:solidFill>
                            <a:schemeClr val="dk1"/>
                          </a:solidFill>
                          <a:latin typeface="+mn-lt"/>
                          <a:ea typeface="+mn-ea"/>
                          <a:cs typeface="+mn-cs"/>
                        </a:rPr>
                        <a:t>R$ 603.065,28</a:t>
                      </a:r>
                    </a:p>
                  </a:txBody>
                  <a:tcPr anchor="b"/>
                </a:tc>
                <a:extLst>
                  <a:ext uri="{0D108BD9-81ED-4DB2-BD59-A6C34878D82A}">
                    <a16:rowId xmlns:a16="http://schemas.microsoft.com/office/drawing/2014/main" val="4076487972"/>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3028950" y="645177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3171686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85724" y="1326043"/>
            <a:ext cx="7311969" cy="888942"/>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544387"/>
            <a:ext cx="7531888" cy="3225478"/>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5119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2" y="5706043"/>
            <a:ext cx="7750628" cy="807326"/>
          </a:xfrm>
        </p:spPr>
        <p:txBody>
          <a:bodyPr anchor="ctr">
            <a:normAutofit fontScale="90000"/>
          </a:bodyPr>
          <a:lstStyle/>
          <a:p>
            <a:pPr algn="ctr"/>
            <a:r>
              <a:rPr lang="pt-BR" sz="5400" dirty="0"/>
              <a:t>Obrigado!</a:t>
            </a:r>
          </a:p>
        </p:txBody>
      </p:sp>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262552515"/>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297140"/>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3403706"/>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75763"/>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534448" y="45022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2269</TotalTime>
  <Words>4709</Words>
  <Application>Microsoft Office PowerPoint</Application>
  <PresentationFormat>Apresentação na tela (4:3)</PresentationFormat>
  <Paragraphs>669</Paragraphs>
  <Slides>53</Slides>
  <Notes>25</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53</vt:i4>
      </vt:variant>
    </vt:vector>
  </HeadingPairs>
  <TitlesOfParts>
    <vt:vector size="63"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Sistema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Valores, Parcelamentos e Prazos</vt:lpstr>
      <vt:lpstr>Tasy</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SES/SC         CIASC         AGHUse</vt:lpstr>
      <vt:lpstr>Mais de 80 Hospitais e Membros da Comunidade de Desenvolvimento AGHUse</vt:lpstr>
      <vt:lpstr>Notícias</vt:lpstr>
      <vt:lpstr>AGHUse Sistema de Saúde do  HCPA</vt:lpstr>
      <vt:lpstr>Proposta de Credenciada pelo HCPA/POA, Implantadora : SONDA  Valores, Prazos e Condições:</vt:lpstr>
      <vt:lpstr>Proposta Comercial Sonda AGHUse</vt:lpstr>
      <vt:lpstr> Proposta de Atividades e Serviços:</vt:lpstr>
      <vt:lpstr>Profissionais Envolvidos</vt:lpstr>
      <vt:lpstr>  Modelo de Arquitetura do Sistema: </vt:lpstr>
      <vt:lpstr>  Tecnologias do Sistema: </vt:lpstr>
      <vt:lpstr>Dados e Integração</vt:lpstr>
      <vt:lpstr>Valores, Parcelamentos e Prazos (AGHUse/Sonda)</vt:lpstr>
      <vt:lpstr>Valores e Condições Comerciais (Sonda Cloud Computing – Infraestrutura Computacional)</vt:lpstr>
      <vt:lpstr>Modelo de Negócios em Tecnologia Aberta e Transferência de Tecnologia</vt:lpstr>
      <vt:lpstr>Apresentação do PowerPoint</vt:lpstr>
      <vt:lpstr>Apresentação do PowerPoint</vt:lpstr>
      <vt:lpstr>Comparativo de Investimentos</vt:lpstr>
      <vt:lpstr>Front Office</vt:lpstr>
      <vt:lpstr>Nuvem</vt:lpstr>
      <vt:lpstr>Investimentos: Front Office e Nuvem (Software + Nuvem(Cloud) + Servidores + Bancos de Dados)</vt:lpstr>
      <vt:lpstr>Back Office Hospitalar </vt:lpstr>
      <vt:lpstr>“Front Office" e “Back Offices"</vt:lpstr>
      <vt:lpstr>Parcerias</vt:lpstr>
      <vt:lpstr>Institucionais</vt:lpstr>
      <vt:lpstr>Inovação aberta </vt:lpstr>
      <vt:lpstr>Termos de Cooperação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44</cp:revision>
  <dcterms:created xsi:type="dcterms:W3CDTF">2013-01-27T09:14:16Z</dcterms:created>
  <dcterms:modified xsi:type="dcterms:W3CDTF">2025-02-27T17:15:52Z</dcterms:modified>
  <cp:category/>
</cp:coreProperties>
</file>